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6" r:id="rId2"/>
    <p:sldId id="271" r:id="rId3"/>
    <p:sldId id="265" r:id="rId4"/>
    <p:sldId id="273" r:id="rId5"/>
    <p:sldId id="318" r:id="rId6"/>
    <p:sldId id="317" r:id="rId7"/>
    <p:sldId id="257" r:id="rId8"/>
    <p:sldId id="258" r:id="rId9"/>
    <p:sldId id="320" r:id="rId10"/>
    <p:sldId id="32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A9914-A4AA-497F-991E-14CCAB74C72B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D0714-B987-487C-971C-E3BDC04AF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3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NOTE:  The PIRE handbook, which addresses environmental prevention</a:t>
            </a:r>
            <a:r>
              <a:rPr lang="en-US" baseline="0" dirty="0"/>
              <a:t> evaluation,</a:t>
            </a:r>
            <a:r>
              <a:rPr lang="en-US" dirty="0"/>
              <a:t> states that this is </a:t>
            </a:r>
            <a:r>
              <a:rPr lang="en-US" u="sng" dirty="0"/>
              <a:t>not</a:t>
            </a:r>
            <a:r>
              <a:rPr lang="en-US" dirty="0"/>
              <a:t> the approach is used in environmental prevention evaluation. </a:t>
            </a:r>
            <a:r>
              <a:rPr lang="en-US" baseline="0" dirty="0"/>
              <a:t> However, we do use process measures in our efforts to get to a strong outcomes evaluation in NM. </a:t>
            </a:r>
          </a:p>
          <a:p>
            <a:pPr defTabSz="931774">
              <a:defRPr/>
            </a:pPr>
            <a:r>
              <a:rPr lang="en-US" dirty="0"/>
              <a:t>Fidelity may be defined as the extent to which delivery of an intervention adheres to the protocol or program model originally developed</a:t>
            </a:r>
          </a:p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3CA59-FB61-47BE-B484-D497887043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2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Step:  To successfully conduct a process evaluation, you first</a:t>
            </a:r>
            <a:r>
              <a:rPr lang="en-US" baseline="0" dirty="0"/>
              <a:t> need to define what the expectations are.  What are the pieces that must be implemented if it is to work?  This can be a list, a flow chart, or whatever is easiest.  But identifying what needs to be done and by whom and in what order, is a big start.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3CA59-FB61-47BE-B484-D497887043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77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</a:t>
            </a:r>
            <a:r>
              <a:rPr lang="en-US" baseline="0" dirty="0"/>
              <a:t> about your scope of work, “activities”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3CA59-FB61-47BE-B484-D497887043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5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6A740C-7B89-4F68-85A2-F50533552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E38896C-5730-4110-A568-3D15E7D688C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662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740C-7B89-4F68-85A2-F50533552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896C-5730-4110-A568-3D15E7D68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9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740C-7B89-4F68-85A2-F50533552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896C-5730-4110-A568-3D15E7D68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4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740C-7B89-4F68-85A2-F50533552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896C-5730-4110-A568-3D15E7D68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9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16A740C-7B89-4F68-85A2-F50533552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E38896C-5730-4110-A568-3D15E7D688C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57071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740C-7B89-4F68-85A2-F50533552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896C-5730-4110-A568-3D15E7D68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857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740C-7B89-4F68-85A2-F50533552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896C-5730-4110-A568-3D15E7D68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33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740C-7B89-4F68-85A2-F50533552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896C-5730-4110-A568-3D15E7D68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0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740C-7B89-4F68-85A2-F50533552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896C-5730-4110-A568-3D15E7D68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7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16A740C-7B89-4F68-85A2-F50533552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E38896C-5730-4110-A568-3D15E7D688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0607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16A740C-7B89-4F68-85A2-F50533552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E38896C-5730-4110-A568-3D15E7D68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8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16A740C-7B89-4F68-85A2-F50533552901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E38896C-5730-4110-A568-3D15E7D688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903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2930" y="274563"/>
            <a:ext cx="7397751" cy="2056513"/>
          </a:xfrm>
        </p:spPr>
        <p:txBody>
          <a:bodyPr>
            <a:noAutofit/>
          </a:bodyPr>
          <a:lstStyle/>
          <a:p>
            <a:r>
              <a:rPr lang="en-US" sz="6000" dirty="0"/>
              <a:t>Collecting Process data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433061" y="2331076"/>
            <a:ext cx="7017488" cy="951135"/>
          </a:xfrm>
        </p:spPr>
        <p:txBody>
          <a:bodyPr/>
          <a:lstStyle/>
          <a:p>
            <a:r>
              <a:rPr lang="en-US" dirty="0"/>
              <a:t>for (most) OSAP-approved strategies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2E2E-DC2F-4696-A303-DC5A46D1783D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2" descr="http://www.codespread.com/wp-content/uploads/2013/07/Proces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25" y="3188299"/>
            <a:ext cx="3587749" cy="326308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8000"/>
                </a:schemeClr>
              </a:gs>
              <a:gs pos="78000">
                <a:schemeClr val="accent1">
                  <a:tint val="44500"/>
                  <a:satMod val="160000"/>
                  <a:alpha val="4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3770598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46D95-62B5-4FEF-98F7-2FB2A4B4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process &amp; outcomes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AD8FC1-F1F2-4B35-8E60-EC811706C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0213" y="-1522167"/>
            <a:ext cx="5391332" cy="1059931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49033F-87F4-4268-AD86-DCE158203753}"/>
              </a:ext>
            </a:extLst>
          </p:cNvPr>
          <p:cNvSpPr/>
          <p:nvPr/>
        </p:nvSpPr>
        <p:spPr>
          <a:xfrm>
            <a:off x="6853988" y="6473157"/>
            <a:ext cx="5213516" cy="38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Source:  Holder &amp; Carina 2013</a:t>
            </a:r>
          </a:p>
        </p:txBody>
      </p:sp>
    </p:spTree>
    <p:extLst>
      <p:ext uri="{BB962C8B-B14F-4D97-AF65-F5344CB8AC3E}">
        <p14:creationId xmlns:p14="http://schemas.microsoft.com/office/powerpoint/2010/main" val="365174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waller\Pictures\Class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-914400"/>
            <a:ext cx="12282152" cy="7876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8000"/>
                </a:schemeClr>
              </a:gs>
              <a:gs pos="78000">
                <a:schemeClr val="accent1">
                  <a:tint val="44500"/>
                  <a:satMod val="160000"/>
                  <a:alpha val="4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88" y="567564"/>
            <a:ext cx="9878096" cy="874776"/>
          </a:xfrm>
          <a:solidFill>
            <a:schemeClr val="bg1">
              <a:alpha val="93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Process Evaluation assesses….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88" y="2080406"/>
            <a:ext cx="9878096" cy="4384787"/>
          </a:xfrm>
          <a:solidFill>
            <a:schemeClr val="bg1">
              <a:alpha val="81000"/>
            </a:schemeClr>
          </a:solidFill>
        </p:spPr>
        <p:txBody>
          <a:bodyPr>
            <a:normAutofit lnSpcReduction="10000"/>
          </a:bodyPr>
          <a:lstStyle/>
          <a:p>
            <a:pPr lvl="1"/>
            <a:r>
              <a:rPr lang="en-US" sz="2600" dirty="0"/>
              <a:t>the program process, including the activities and operations of the program; </a:t>
            </a:r>
          </a:p>
          <a:p>
            <a:pPr lvl="1"/>
            <a:r>
              <a:rPr lang="en-US" sz="2600" dirty="0"/>
              <a:t>fidelity to the strategy being implemented; </a:t>
            </a:r>
          </a:p>
          <a:p>
            <a:pPr lvl="1"/>
            <a:r>
              <a:rPr lang="en-US" sz="2600" dirty="0"/>
              <a:t>effectiveness of program implementation (did you do what you said you were going to do with the stated target group, at the stated time, etc.)</a:t>
            </a:r>
          </a:p>
          <a:p>
            <a:pPr lvl="2"/>
            <a:r>
              <a:rPr lang="en-US" dirty="0"/>
              <a:t>a.k.a.: Implementation assessment, program monitoring</a:t>
            </a:r>
          </a:p>
          <a:p>
            <a:r>
              <a:rPr lang="en-US" sz="3200" dirty="0"/>
              <a:t>Process evaluation addresses questions related to how well the program is functioning.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2E2E-DC2F-4696-A303-DC5A46D1783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6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127" y="279679"/>
            <a:ext cx="9308841" cy="1371600"/>
          </a:xfrm>
        </p:spPr>
        <p:txBody>
          <a:bodyPr>
            <a:normAutofit/>
          </a:bodyPr>
          <a:lstStyle/>
          <a:p>
            <a:r>
              <a:rPr lang="en-US" dirty="0"/>
              <a:t>Process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127" y="1651279"/>
            <a:ext cx="10211873" cy="4724400"/>
          </a:xfrm>
        </p:spPr>
        <p:txBody>
          <a:bodyPr>
            <a:normAutofit/>
          </a:bodyPr>
          <a:lstStyle/>
          <a:p>
            <a:r>
              <a:rPr lang="en-US" sz="3600" dirty="0"/>
              <a:t>Identify the critical program activities and their measures of performance</a:t>
            </a:r>
          </a:p>
          <a:p>
            <a:r>
              <a:rPr lang="en-US" sz="3200" dirty="0"/>
              <a:t>Activities may take the form of  specific administrative or service objectives: </a:t>
            </a:r>
          </a:p>
          <a:p>
            <a:pPr marL="320040" lvl="1" indent="0">
              <a:buNone/>
            </a:pPr>
            <a:r>
              <a:rPr lang="en-US" dirty="0"/>
              <a:t>“enroll 20 new clients each week” </a:t>
            </a:r>
          </a:p>
          <a:p>
            <a:pPr marL="320040" lvl="1" indent="0">
              <a:buNone/>
            </a:pPr>
            <a:r>
              <a:rPr lang="en-US" dirty="0"/>
              <a:t>“hold a town hall meeting”	</a:t>
            </a:r>
          </a:p>
          <a:p>
            <a:pPr marL="320040" lvl="1" indent="0">
              <a:buNone/>
            </a:pPr>
            <a:r>
              <a:rPr lang="en-US" dirty="0"/>
              <a:t>“provide a minimum of 10 sessions of service to 90% of participants”</a:t>
            </a:r>
          </a:p>
          <a:p>
            <a:pPr marL="320040" lvl="1" indent="0">
              <a:buNone/>
            </a:pPr>
            <a:r>
              <a:rPr lang="en-US" dirty="0"/>
              <a:t>“Write 1 letter to the editor once a week on topics related to underage drinking” </a:t>
            </a:r>
          </a:p>
          <a:p>
            <a:pPr marL="777240" lvl="1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2E2E-DC2F-4696-A303-DC5A46D1783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0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897" y="286555"/>
            <a:ext cx="10050888" cy="1143000"/>
          </a:xfrm>
        </p:spPr>
        <p:txBody>
          <a:bodyPr>
            <a:normAutofit/>
          </a:bodyPr>
          <a:lstStyle/>
          <a:p>
            <a:pPr lvl="1"/>
            <a:r>
              <a:rPr lang="en-US" sz="4000" dirty="0">
                <a:latin typeface="+mj-lt"/>
              </a:rPr>
              <a:t>Activities tracked in process evaluation…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884" y="1429555"/>
            <a:ext cx="10490915" cy="5428445"/>
          </a:xfrm>
        </p:spPr>
        <p:txBody>
          <a:bodyPr>
            <a:normAutofit lnSpcReduction="10000"/>
          </a:bodyPr>
          <a:lstStyle/>
          <a:p>
            <a:pPr marL="618808" lvl="2" indent="-344488"/>
            <a:r>
              <a:rPr lang="en-US" sz="2800" dirty="0"/>
              <a:t>Might be determined by program administrators or funders  (Sometimes defined as “deliverables”). “Activities” in your SOW.</a:t>
            </a:r>
          </a:p>
          <a:p>
            <a:pPr marL="618808" lvl="2" indent="-344488"/>
            <a:r>
              <a:rPr lang="en-US" sz="2800" dirty="0"/>
              <a:t>And should be:</a:t>
            </a:r>
          </a:p>
          <a:p>
            <a:pPr marL="893128" lvl="3" indent="-344488"/>
            <a:r>
              <a:rPr lang="en-US" sz="2800" dirty="0"/>
              <a:t>derived from studies and reports about similar programs, and /or follow specification of some model program</a:t>
            </a:r>
          </a:p>
          <a:p>
            <a:pPr marL="893128" lvl="3" indent="-344488"/>
            <a:r>
              <a:rPr lang="en-US" sz="2800" dirty="0"/>
              <a:t>drawn from accepted principles of organizational effectiveness or professional practice</a:t>
            </a:r>
          </a:p>
          <a:p>
            <a:pPr marL="893128" lvl="3" indent="-344488"/>
            <a:r>
              <a:rPr lang="en-US" sz="2800" dirty="0"/>
              <a:t>a part of a process of reflection and goal setting by program personnel or other stakeholders (coalitions)</a:t>
            </a:r>
          </a:p>
          <a:p>
            <a:pPr marL="548640" lvl="3" indent="0">
              <a:buNone/>
            </a:pPr>
            <a:r>
              <a:rPr lang="en-US" sz="2800" dirty="0"/>
              <a:t>Documenting those activities is documenting your fidelity to the strategy.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2E2E-DC2F-4696-A303-DC5A46D1783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5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131C0-6D48-4E39-8980-3DCADFFA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Process helps you tell the story of your strategy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E523D-C732-4D6E-B1D9-5B09B84A1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33113"/>
            <a:ext cx="10515600" cy="4667250"/>
          </a:xfrm>
        </p:spPr>
        <p:txBody>
          <a:bodyPr/>
          <a:lstStyle/>
          <a:p>
            <a:r>
              <a:rPr lang="en-US" sz="2800" dirty="0"/>
              <a:t>Environmental strategy implementation can vary from community to community, so there is a need to document how work was done. </a:t>
            </a:r>
          </a:p>
          <a:p>
            <a:r>
              <a:rPr lang="en-US" sz="2800" dirty="0"/>
              <a:t>Did you implement the strategy with fidelity? </a:t>
            </a:r>
          </a:p>
          <a:p>
            <a:r>
              <a:rPr lang="en-US" sz="2800" dirty="0"/>
              <a:t>How much work/effort/collaboration does this strategy require?  </a:t>
            </a:r>
          </a:p>
          <a:p>
            <a:pPr lvl="1"/>
            <a:r>
              <a:rPr lang="en-US" sz="2400" dirty="0"/>
              <a:t>Do you need more media, what kind?  </a:t>
            </a:r>
          </a:p>
          <a:p>
            <a:pPr lvl="1"/>
            <a:r>
              <a:rPr lang="en-US" sz="2400" dirty="0"/>
              <a:t>Do you need to reach out more to key strategy stakeholders? </a:t>
            </a:r>
          </a:p>
          <a:p>
            <a:pPr lvl="1"/>
            <a:r>
              <a:rPr lang="en-US" sz="2400" dirty="0"/>
              <a:t>Who (else) do you need to reach out to and how? 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8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7AEFBC-036F-4630-9ED5-B2D91E1E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OSAP </a:t>
            </a:r>
            <a:r>
              <a:rPr lang="en-US" sz="4000" u="sng" dirty="0"/>
              <a:t>strategy-level</a:t>
            </a:r>
            <a:r>
              <a:rPr lang="en-US" sz="4000" dirty="0"/>
              <a:t> evaluation requires tracking Outcome and Process data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D1701F-D501-4169-AA68-7A27B3102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74517"/>
            <a:ext cx="4800600" cy="632529"/>
          </a:xfrm>
        </p:spPr>
        <p:txBody>
          <a:bodyPr/>
          <a:lstStyle/>
          <a:p>
            <a:r>
              <a:rPr lang="en-US" dirty="0"/>
              <a:t>Outcome Measures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DDE01C-0710-483F-9106-13F838F73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7300" y="2650972"/>
            <a:ext cx="4800600" cy="42070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Measured at  least annually</a:t>
            </a:r>
          </a:p>
          <a:p>
            <a:r>
              <a:rPr lang="en-US" dirty="0"/>
              <a:t>Help track your progress towards goals/priorities</a:t>
            </a:r>
          </a:p>
          <a:p>
            <a:r>
              <a:rPr lang="en-US" dirty="0"/>
              <a:t>Matched to strategy through Objective language (in SMART DOC)</a:t>
            </a:r>
          </a:p>
          <a:p>
            <a:r>
              <a:rPr lang="en-US" dirty="0"/>
              <a:t>For example: </a:t>
            </a:r>
          </a:p>
          <a:p>
            <a:pPr lvl="1"/>
            <a:r>
              <a:rPr lang="en-US" dirty="0"/>
              <a:t>NMCS (</a:t>
            </a:r>
            <a:r>
              <a:rPr lang="en-US" dirty="0" err="1"/>
              <a:t>eg.</a:t>
            </a:r>
            <a:r>
              <a:rPr lang="en-US" dirty="0"/>
              <a:t> providing alcohol to a minor; perception of risk of legal consequences; </a:t>
            </a:r>
          </a:p>
          <a:p>
            <a:pPr lvl="1"/>
            <a:r>
              <a:rPr lang="en-US" dirty="0"/>
              <a:t>ASFS (</a:t>
            </a:r>
            <a:r>
              <a:rPr lang="en-US" dirty="0" err="1"/>
              <a:t>eg</a:t>
            </a:r>
            <a:r>
              <a:rPr lang="en-US" dirty="0"/>
              <a:t>, access to alcohol and Rx Opioids; perception of risk of getting caught) </a:t>
            </a:r>
          </a:p>
          <a:p>
            <a:pPr lvl="1"/>
            <a:r>
              <a:rPr lang="en-US" dirty="0"/>
              <a:t>Enforcement activities (</a:t>
            </a:r>
            <a:r>
              <a:rPr lang="en-US" dirty="0" err="1"/>
              <a:t>eg</a:t>
            </a:r>
            <a:r>
              <a:rPr lang="en-US" dirty="0"/>
              <a:t>, # of party patrols)</a:t>
            </a:r>
          </a:p>
          <a:p>
            <a:pPr lvl="1"/>
            <a:r>
              <a:rPr lang="en-US" dirty="0"/>
              <a:t>Policies changed/enhanced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A69DE8-5ABB-4934-B3FF-37DE523F9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3864" y="1906471"/>
            <a:ext cx="4800600" cy="632529"/>
          </a:xfrm>
        </p:spPr>
        <p:txBody>
          <a:bodyPr/>
          <a:lstStyle/>
          <a:p>
            <a:r>
              <a:rPr lang="en-US" dirty="0"/>
              <a:t>Process Measures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8B7F33B-B1A0-4890-A650-0C53D3D28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3864" y="2579008"/>
            <a:ext cx="4800600" cy="42789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Trackable throughout the year</a:t>
            </a:r>
          </a:p>
          <a:p>
            <a:r>
              <a:rPr lang="en-US" dirty="0"/>
              <a:t>Help track progress within your strategy</a:t>
            </a:r>
          </a:p>
          <a:p>
            <a:pPr marL="0" indent="0">
              <a:buNone/>
            </a:pPr>
            <a:r>
              <a:rPr lang="en-US" dirty="0"/>
              <a:t>For example:</a:t>
            </a:r>
          </a:p>
          <a:p>
            <a:r>
              <a:rPr lang="en-US" dirty="0"/>
              <a:t>Policy/enforcement – </a:t>
            </a:r>
          </a:p>
          <a:p>
            <a:pPr lvl="1"/>
            <a:r>
              <a:rPr lang="en-US" dirty="0"/>
              <a:t>Meetings, communications tracking, key stakeholders, description of process itself</a:t>
            </a:r>
          </a:p>
          <a:p>
            <a:r>
              <a:rPr lang="en-US" dirty="0"/>
              <a:t>Media/education – </a:t>
            </a:r>
          </a:p>
          <a:p>
            <a:pPr lvl="1"/>
            <a:r>
              <a:rPr lang="en-US" dirty="0"/>
              <a:t>Kind of information distribution;</a:t>
            </a:r>
          </a:p>
          <a:p>
            <a:pPr lvl="1"/>
            <a:r>
              <a:rPr lang="en-US" dirty="0"/>
              <a:t>Message</a:t>
            </a:r>
          </a:p>
          <a:p>
            <a:pPr lvl="1"/>
            <a:r>
              <a:rPr lang="en-US" dirty="0"/>
              <a:t>#s reached, demographics</a:t>
            </a:r>
          </a:p>
          <a:p>
            <a:pPr lvl="1"/>
            <a:r>
              <a:rPr lang="en-US" dirty="0"/>
              <a:t>Dates, frequency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4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18E70-414F-4B3B-BADA-E7E1CD037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46" y="425003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dirty="0"/>
              <a:t>Process of self-analysis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F6A4F-3F71-41E4-8979-671818261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157" y="1299805"/>
            <a:ext cx="10284853" cy="602262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b="1" dirty="0"/>
              <a:t>Was there change the Objective/Outcome indicator?  </a:t>
            </a:r>
          </a:p>
          <a:p>
            <a:pPr marL="457200" lvl="1" indent="0">
              <a:buNone/>
            </a:pPr>
            <a:r>
              <a:rPr lang="en-US" sz="2400" b="1" dirty="0"/>
              <a:t>(remember that outcomes are population-level)</a:t>
            </a:r>
            <a:br>
              <a:rPr lang="en-US" sz="2400" b="1" dirty="0"/>
            </a:br>
            <a:endParaRPr lang="en-US" sz="2400" b="1" dirty="0"/>
          </a:p>
          <a:p>
            <a:pPr marL="457200" lvl="1" indent="0">
              <a:buNone/>
            </a:pPr>
            <a:r>
              <a:rPr lang="en-US" sz="2400" b="1" dirty="0"/>
              <a:t>Why did the change happen?</a:t>
            </a:r>
          </a:p>
          <a:p>
            <a:pPr marL="457200" lvl="1" indent="0">
              <a:buNone/>
            </a:pPr>
            <a:r>
              <a:rPr lang="en-US" sz="2400" dirty="0"/>
              <a:t>What were contextual or community factors? </a:t>
            </a:r>
          </a:p>
          <a:p>
            <a:pPr lvl="2"/>
            <a:r>
              <a:rPr lang="en-US" sz="2200" dirty="0"/>
              <a:t>changes in enforcement funding or regulations about enforcement, </a:t>
            </a:r>
          </a:p>
          <a:p>
            <a:pPr lvl="2"/>
            <a:r>
              <a:rPr lang="en-US" sz="2200" dirty="0"/>
              <a:t>changes in key stakeholder/policymaker leadership</a:t>
            </a:r>
          </a:p>
          <a:p>
            <a:pPr lvl="2"/>
            <a:r>
              <a:rPr lang="en-US" sz="2200" dirty="0"/>
              <a:t>Changes in staffing in program</a:t>
            </a:r>
          </a:p>
          <a:p>
            <a:pPr lvl="2"/>
            <a:endParaRPr lang="en-US" sz="2200" dirty="0"/>
          </a:p>
          <a:p>
            <a:pPr marL="457200" lvl="1" indent="0">
              <a:buNone/>
            </a:pPr>
            <a:r>
              <a:rPr lang="en-US" sz="2400" dirty="0"/>
              <a:t>How did you/could you respond to these factors? </a:t>
            </a:r>
          </a:p>
        </p:txBody>
      </p:sp>
    </p:spTree>
    <p:extLst>
      <p:ext uri="{BB962C8B-B14F-4D97-AF65-F5344CB8AC3E}">
        <p14:creationId xmlns:p14="http://schemas.microsoft.com/office/powerpoint/2010/main" val="11283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BDFF-9B33-4657-898B-77DC9ADE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313074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What implementation occurred? </a:t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3A32D-210A-4389-9394-C12C3588E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070" y="1275008"/>
            <a:ext cx="9750382" cy="5582992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How much of your target population did you reach?</a:t>
            </a:r>
          </a:p>
          <a:p>
            <a:pPr lvl="1"/>
            <a:r>
              <a:rPr lang="en-US" sz="2000" dirty="0"/>
              <a:t>Who is your target population? </a:t>
            </a:r>
          </a:p>
          <a:p>
            <a:pPr lvl="1"/>
            <a:r>
              <a:rPr lang="en-US" sz="2000" dirty="0"/>
              <a:t>Are you interacting with the right people?  (I put it on our FB page!) </a:t>
            </a:r>
          </a:p>
          <a:p>
            <a:pPr lvl="1"/>
            <a:r>
              <a:rPr lang="en-US" sz="2000" dirty="0"/>
              <a:t>Who’s missing?</a:t>
            </a:r>
          </a:p>
          <a:p>
            <a:r>
              <a:rPr lang="en-US" sz="2200" dirty="0"/>
              <a:t>How did you reach your target population?  (radio, newspaper, SM?)</a:t>
            </a:r>
          </a:p>
          <a:p>
            <a:pPr lvl="1"/>
            <a:r>
              <a:rPr lang="en-US" sz="2000" dirty="0"/>
              <a:t>When did you reach them?  (do you need to calendar your activities? )</a:t>
            </a:r>
          </a:p>
          <a:p>
            <a:r>
              <a:rPr lang="en-US" sz="2200" dirty="0"/>
              <a:t>How often was that population reached</a:t>
            </a:r>
            <a:r>
              <a:rPr lang="en-US" sz="2000" dirty="0"/>
              <a:t> </a:t>
            </a:r>
          </a:p>
          <a:p>
            <a:r>
              <a:rPr lang="en-US" sz="2200" dirty="0"/>
              <a:t>Esp. for education/media related strategies, how closely did your content match the strategy and objective? (fidelity)</a:t>
            </a:r>
          </a:p>
          <a:p>
            <a:pPr lvl="1"/>
            <a:r>
              <a:rPr lang="en-US" sz="2000" dirty="0"/>
              <a:t>Is the messaging on point?   </a:t>
            </a:r>
            <a:r>
              <a:rPr lang="en-US" sz="2000" dirty="0" err="1"/>
              <a:t>Eg</a:t>
            </a:r>
            <a:r>
              <a:rPr lang="en-US" sz="2000" dirty="0"/>
              <a:t> (Don’t drink and drive vs. don’t provide alcohol to a minor)</a:t>
            </a:r>
          </a:p>
          <a:p>
            <a:pPr lvl="1"/>
            <a:r>
              <a:rPr lang="en-US" sz="2000" dirty="0"/>
              <a:t>Is the messaging appropriate for your population? </a:t>
            </a:r>
          </a:p>
          <a:p>
            <a:pPr lvl="1"/>
            <a:r>
              <a:rPr lang="en-US" sz="2000" dirty="0"/>
              <a:t>Are you using best practices for messaging and messaging that is appropriate for your community?  (</a:t>
            </a:r>
            <a:r>
              <a:rPr lang="en-US" sz="2000" dirty="0" err="1"/>
              <a:t>eg</a:t>
            </a:r>
            <a:r>
              <a:rPr lang="en-US" sz="2000" dirty="0"/>
              <a:t>, Not reinforcing negative norms)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1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D4787-65E2-4B77-B5C1-77EB3024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your process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2CD45-8CC9-47A5-9E57-D8F6382E9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F60AA6D-7753-4AE3-A159-6A667D94FE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833464"/>
              </p:ext>
            </p:extLst>
          </p:nvPr>
        </p:nvGraphicFramePr>
        <p:xfrm>
          <a:off x="1100138" y="1117600"/>
          <a:ext cx="10516606" cy="5527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3" imgW="9991591" imgH="4619643" progId="Excel.Sheet.12">
                  <p:embed/>
                </p:oleObj>
              </mc:Choice>
              <mc:Fallback>
                <p:oleObj name="Worksheet" r:id="rId3" imgW="9991591" imgH="46196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0138" y="1117600"/>
                        <a:ext cx="10516606" cy="5527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81099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9975D92999542AA1E40E6D181D85C" ma:contentTypeVersion="10" ma:contentTypeDescription="Create a new document." ma:contentTypeScope="" ma:versionID="3902966bdba43b5de1c69cc094f87b90">
  <xsd:schema xmlns:xsd="http://www.w3.org/2001/XMLSchema" xmlns:xs="http://www.w3.org/2001/XMLSchema" xmlns:p="http://schemas.microsoft.com/office/2006/metadata/properties" xmlns:ns2="084b108d-46a9-4cc0-92a1-7c03ca0eefcc" xmlns:ns3="6b36141a-6da3-4a64-9710-f6d5c8aceef6" targetNamespace="http://schemas.microsoft.com/office/2006/metadata/properties" ma:root="true" ma:fieldsID="a9ba9edf6e1d30a4685fa15e8d06617a" ns2:_="" ns3:_="">
    <xsd:import namespace="084b108d-46a9-4cc0-92a1-7c03ca0eefcc"/>
    <xsd:import namespace="6b36141a-6da3-4a64-9710-f6d5c8acee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b108d-46a9-4cc0-92a1-7c03ca0eef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6141a-6da3-4a64-9710-f6d5c8acee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1B6975-7520-4F4D-A3CD-8FD7490DFC24}"/>
</file>

<file path=customXml/itemProps2.xml><?xml version="1.0" encoding="utf-8"?>
<ds:datastoreItem xmlns:ds="http://schemas.openxmlformats.org/officeDocument/2006/customXml" ds:itemID="{D45FBD07-9CE7-4FA6-8DCC-7FD6962E67B7}"/>
</file>

<file path=customXml/itemProps3.xml><?xml version="1.0" encoding="utf-8"?>
<ds:datastoreItem xmlns:ds="http://schemas.openxmlformats.org/officeDocument/2006/customXml" ds:itemID="{FD13C6B8-187E-4076-AE68-603CCABCEA3C}"/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341</TotalTime>
  <Words>776</Words>
  <Application>Microsoft Office PowerPoint</Application>
  <PresentationFormat>Widescreen</PresentationFormat>
  <Paragraphs>86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Impact</vt:lpstr>
      <vt:lpstr>Badge</vt:lpstr>
      <vt:lpstr>Microsoft Excel Worksheet</vt:lpstr>
      <vt:lpstr>Collecting Process data</vt:lpstr>
      <vt:lpstr>Process Evaluation assesses….</vt:lpstr>
      <vt:lpstr>Process Evaluation</vt:lpstr>
      <vt:lpstr>Activities tracked in process evaluation…</vt:lpstr>
      <vt:lpstr>Process helps you tell the story of your strategy </vt:lpstr>
      <vt:lpstr>OSAP strategy-level evaluation requires tracking Outcome and Process data</vt:lpstr>
      <vt:lpstr>Process of self-analysis   </vt:lpstr>
      <vt:lpstr>What implementation occurred?  </vt:lpstr>
      <vt:lpstr>Tracking your process data</vt:lpstr>
      <vt:lpstr>visualizing process &amp; outcomes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Lilliott</dc:creator>
  <cp:lastModifiedBy>Liz Lilliott</cp:lastModifiedBy>
  <cp:revision>16</cp:revision>
  <dcterms:created xsi:type="dcterms:W3CDTF">2018-08-20T16:20:22Z</dcterms:created>
  <dcterms:modified xsi:type="dcterms:W3CDTF">2018-08-20T22:01:52Z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0x0101003529975D92999542AA1E40E6D181D85C</vt:lpwstr>
  </property>
</Properties>
</file>